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954" y="25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55F50-CB50-4A67-B458-E18182A25E62}" type="datetimeFigureOut">
              <a:rPr lang="en-US" smtClean="0"/>
              <a:pPr/>
              <a:t>6/12/2021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284B2-851F-4A39-964E-67BFB98563E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8187B8AC-9DDD-43EE-B9E0-A3E20D10EECB}"/>
              </a:ext>
            </a:extLst>
          </p:cNvPr>
          <p:cNvSpPr/>
          <p:nvPr/>
        </p:nvSpPr>
        <p:spPr>
          <a:xfrm>
            <a:off x="0" y="0"/>
            <a:ext cx="12192000" cy="6858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82AA5-64F3-4FC7-9DED-8A7D52400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28900"/>
            <a:ext cx="10972800" cy="1600200"/>
          </a:xfrm>
        </p:spPr>
        <p:txBody>
          <a:bodyPr>
            <a:normAutofit fontScale="90000"/>
          </a:bodyPr>
          <a:lstStyle/>
          <a:p>
            <a:pPr algn="l"/>
            <a:r>
              <a:rPr lang="en-US" sz="1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Farm</a:t>
            </a:r>
          </a:p>
        </p:txBody>
      </p:sp>
    </p:spTree>
    <p:extLst>
      <p:ext uri="{BB962C8B-B14F-4D97-AF65-F5344CB8AC3E}">
        <p14:creationId xmlns:p14="http://schemas.microsoft.com/office/powerpoint/2010/main" val="3226337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C5B2AFC6-298E-4793-86C8-D5B966591FB0}"/>
              </a:ext>
            </a:extLst>
          </p:cNvPr>
          <p:cNvSpPr/>
          <p:nvPr/>
        </p:nvSpPr>
        <p:spPr>
          <a:xfrm>
            <a:off x="0" y="0"/>
            <a:ext cx="12192000" cy="6858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A77AAA-2B9F-4694-B1E8-5546CCEF2CC3}"/>
              </a:ext>
            </a:extLst>
          </p:cNvPr>
          <p:cNvSpPr txBox="1"/>
          <p:nvPr/>
        </p:nvSpPr>
        <p:spPr>
          <a:xfrm>
            <a:off x="609600" y="2151727"/>
            <a:ext cx="10972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เกษตรอัจฉริยะ (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Smart Farm </a:t>
            </a:r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หรือ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Intelligent Farm) </a:t>
            </a:r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เป็นการทำเกษตรสมัยใหม่ ด้วยการใช้เทคโนโลยีหรือหุ่นยนต์ เครื่องจักร ฯลฯ ที่มีความแม่นยำสูงเข้ามาช่วยในการทำงาน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โดยให้ความสำคัญกับสิ่งแวดล้อม ความปลอดภัยต่อผู้บริโภค และการใช้ทรัพยากรให้คุ้มค่าที่สุด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ในยุคที่แรงงานในภาคเกษตรลดลง ทำให้ภาคการเกษตรเริ่มมีการปรับตัวโดยนำเอาเทคโนโลยี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</a:t>
            </a:r>
            <a:r>
              <a:rPr lang="th-TH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เข้ามาปรับปรุงและประยุกต์ใช้เพื่อเพิ่มประสิทธิภาพการผลิตมากขึ้น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714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8FB6B99F-531F-4524-8815-CB394CD6B716}"/>
              </a:ext>
            </a:extLst>
          </p:cNvPr>
          <p:cNvSpPr/>
          <p:nvPr/>
        </p:nvSpPr>
        <p:spPr>
          <a:xfrm>
            <a:off x="0" y="0"/>
            <a:ext cx="12192000" cy="6858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3399F-4542-4D0B-8A89-E033BB87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th-TH" sz="5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ตัวอย่างของ </a:t>
            </a:r>
            <a:r>
              <a:rPr lang="en-US" sz="5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Smart Farm</a:t>
            </a:r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6A4C-6CF1-43A0-9463-5B8D4B68826E}"/>
              </a:ext>
            </a:extLst>
          </p:cNvPr>
          <p:cNvSpPr txBox="1"/>
          <p:nvPr/>
        </p:nvSpPr>
        <p:spPr>
          <a:xfrm>
            <a:off x="609600" y="2209800"/>
            <a:ext cx="10972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การใช้เทคโนโลยี </a:t>
            </a: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GPS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เพื่อตรวจสอบพื้นที่การเกษตรและเทคโนโลยีจัดการข้อมูลเพื่อตรวจสอบสภาพภูมิอากาศในออสเตรเลีย ทำให้เกษตรกรสามารถคาดเดาการรดน้ำใส่ปุ๋ยให้พืชผลของตนเองได้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การเกษตรของญี่ปุ่น ที่ภาครัฐและมหาวิทยาลัยได้มีการศึกษาแนวคิดรถแทร็กเตอร์ไร้คนขับ เพื่อนำมาใช้งานแทนแรงงานคน โดยรถแทร็กเตอร์นี้จะสามารถทำงานได้ทั้งการไถ หว่าน ให้ปุ๋ย จนถึงการเก็บเกี่ยว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การนำเทคโนโลยี </a:t>
            </a: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Big Data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มาประยุกต์ใช้ในฟาร์มญี่ปุ่น เพื่อรวบรวมข้อมูลการปลูกพืชทั้งหมด มาวิเคราะห์ว่าการทำการเกษตรแบบไหนสามารถให้ผลตอบแทนได้ดีที่สุด </a:t>
            </a:r>
          </a:p>
        </p:txBody>
      </p:sp>
    </p:spTree>
    <p:extLst>
      <p:ext uri="{BB962C8B-B14F-4D97-AF65-F5344CB8AC3E}">
        <p14:creationId xmlns:p14="http://schemas.microsoft.com/office/powerpoint/2010/main" val="290433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8FB6B99F-531F-4524-8815-CB394CD6B716}"/>
              </a:ext>
            </a:extLst>
          </p:cNvPr>
          <p:cNvSpPr/>
          <p:nvPr/>
        </p:nvSpPr>
        <p:spPr>
          <a:xfrm>
            <a:off x="0" y="0"/>
            <a:ext cx="12192000" cy="68581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3399F-4542-4D0B-8A89-E033BB87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th-TH" sz="5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ประโยชน์ของการทำการเกษตรแบบ </a:t>
            </a:r>
            <a:r>
              <a:rPr lang="en-US" sz="5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Smart Farm</a:t>
            </a:r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6A4C-6CF1-43A0-9463-5B8D4B68826E}"/>
              </a:ext>
            </a:extLst>
          </p:cNvPr>
          <p:cNvSpPr txBox="1"/>
          <p:nvPr/>
        </p:nvSpPr>
        <p:spPr>
          <a:xfrm>
            <a:off x="304800" y="1767990"/>
            <a:ext cx="11582400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ลดการใช้แรงงานคน เนื่องจากงานบางส่วนจะมีการใช้เทคโนโลยี เช่น โดรน หุ่นยนต์ รถไถอัตโนมัติ เข้ามาช่วย ดังนั้นจะลดภาระงานของคนโดยรวมได้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h-TH" sz="8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ได้สินค้าที่มีคุณภาพมากขึ้น การใช้เครื่องมือที่มีความแม่นยำสูงเข้ามาช่วย จะทำให้เกษตรกรสามารถ</a:t>
            </a: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เพิ่มคุณภาพของสินค้าได้ ผ่านการปรับปรุงพันธุ์ ปรับสัดส่วนปุ๋ย การให้น้ำ การให้แสง เป็นต้น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h-TH" sz="8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ทำงานได้มีประสิทธิภาพมากขึ้น ด้วยการทำงานที่มีการเก็บข้อมูลอยู่ตลอดและการจัดการในรูปแบบ </a:t>
            </a: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Zero Waste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ทำให้เกษตรกรสามารถคำนวณพื้นที่การปลูก รูปแบบพันธุกรรมต่างๆ ให้มีคุณภาพที่ดี ตามต้องการของผู้บริ</a:t>
            </a:r>
            <a:r>
              <a:rPr lang="th-TH" sz="3000" dirty="0">
                <a:solidFill>
                  <a:schemeClr val="bg1"/>
                </a:solidFill>
                <a:latin typeface="Arial" panose="020B0604020202020204" pitchFamily="34" charset="0"/>
              </a:rPr>
              <a:t>โภค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ในลักษณะต่างๆ เพื่อขายได้ในราคาที่เหมาะสม ไม่ล้นตลาด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h-TH" sz="8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h-TH" sz="3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มีการขายที่ง่ายขึ้น ในปัจจุบันชาวนาชาวสวนสามารถเข้าถึงการขายได้ง่ายผ่านการตลาดออนไลน์ในแอปพลิเคชันต่างๆ โดยการสนับสนุนจากภาครัฐหรือบริษัทเอกชน </a:t>
            </a:r>
          </a:p>
        </p:txBody>
      </p:sp>
    </p:spTree>
    <p:extLst>
      <p:ext uri="{BB962C8B-B14F-4D97-AF65-F5344CB8AC3E}">
        <p14:creationId xmlns:p14="http://schemas.microsoft.com/office/powerpoint/2010/main" val="1592491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89BAB10-4CEE-4536-9797-3C2219768FA5}"/>
              </a:ext>
            </a:extLst>
          </p:cNvPr>
          <p:cNvGrpSpPr/>
          <p:nvPr/>
        </p:nvGrpSpPr>
        <p:grpSpPr>
          <a:xfrm>
            <a:off x="3048000" y="38100"/>
            <a:ext cx="8515350" cy="6629399"/>
            <a:chOff x="1752600" y="1"/>
            <a:chExt cx="8515350" cy="6629399"/>
          </a:xfrm>
        </p:grpSpPr>
        <p:pic>
          <p:nvPicPr>
            <p:cNvPr id="4" name="Picture 3" descr="ำแ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15200" y="228600"/>
              <a:ext cx="2952750" cy="2190750"/>
            </a:xfrm>
            <a:prstGeom prst="rect">
              <a:avLst/>
            </a:prstGeom>
          </p:spPr>
        </p:pic>
        <p:pic>
          <p:nvPicPr>
            <p:cNvPr id="5" name="Picture 4" descr="83064.jp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8600" y="1"/>
              <a:ext cx="3124200" cy="2542309"/>
            </a:xfrm>
            <a:prstGeom prst="rect">
              <a:avLst/>
            </a:prstGeom>
          </p:spPr>
        </p:pic>
        <p:pic>
          <p:nvPicPr>
            <p:cNvPr id="6" name="Picture 5" descr="nv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52600" y="609600"/>
              <a:ext cx="1854708" cy="1856232"/>
            </a:xfrm>
            <a:prstGeom prst="rect">
              <a:avLst/>
            </a:prstGeom>
          </p:spPr>
        </p:pic>
        <p:pic>
          <p:nvPicPr>
            <p:cNvPr id="7" name="Picture 6" descr="MorePWSDeals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52600" y="3124200"/>
              <a:ext cx="2190750" cy="2190750"/>
            </a:xfrm>
            <a:prstGeom prst="rect">
              <a:avLst/>
            </a:prstGeom>
          </p:spPr>
        </p:pic>
        <p:pic>
          <p:nvPicPr>
            <p:cNvPr id="8" name="Picture 7" descr="th (1)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800600" y="3429000"/>
              <a:ext cx="2190750" cy="2114550"/>
            </a:xfrm>
            <a:prstGeom prst="rect">
              <a:avLst/>
            </a:prstGeom>
          </p:spPr>
        </p:pic>
        <p:pic>
          <p:nvPicPr>
            <p:cNvPr id="9" name="Picture 8" descr="53474648_773839199664438_911924971163353088_o.jp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229600" y="3505200"/>
              <a:ext cx="1676400" cy="1752600"/>
            </a:xfrm>
            <a:prstGeom prst="rect">
              <a:avLst/>
            </a:prstGeom>
          </p:spPr>
        </p:pic>
        <p:sp>
          <p:nvSpPr>
            <p:cNvPr id="10" name="Right Arrow 9"/>
            <p:cNvSpPr/>
            <p:nvPr/>
          </p:nvSpPr>
          <p:spPr>
            <a:xfrm>
              <a:off x="7010400" y="4114800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5486400" y="2590800"/>
              <a:ext cx="484632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Down Arrow 11"/>
            <p:cNvSpPr/>
            <p:nvPr/>
          </p:nvSpPr>
          <p:spPr>
            <a:xfrm rot="2508259">
              <a:off x="6512810" y="2780186"/>
              <a:ext cx="484632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Down Arrow 12"/>
            <p:cNvSpPr/>
            <p:nvPr/>
          </p:nvSpPr>
          <p:spPr>
            <a:xfrm rot="16200000">
              <a:off x="4209288" y="4096512"/>
              <a:ext cx="484632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Down Arrow 13"/>
            <p:cNvSpPr/>
            <p:nvPr/>
          </p:nvSpPr>
          <p:spPr>
            <a:xfrm rot="18667159">
              <a:off x="4095576" y="2529658"/>
              <a:ext cx="484632" cy="97840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62200" y="2590800"/>
              <a:ext cx="1236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h-TH" b="1" dirty="0"/>
                <a:t>ระบบพ่นหมอก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981201" y="5715000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h-TH" b="1" dirty="0"/>
                <a:t>สถานีพยากรณ์อากาศ</a:t>
              </a:r>
              <a:endParaRPr lang="en-US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58200" y="2590800"/>
              <a:ext cx="15392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h-TH" b="1" dirty="0"/>
                <a:t>การจ่ายปุ๋ยอัตโนมัติ</a:t>
              </a:r>
              <a:endParaRPr lang="en-US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562601" y="5181600"/>
              <a:ext cx="831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Router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00600" y="152400"/>
              <a:ext cx="1438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h-TH" b="1" dirty="0"/>
                <a:t>ควบคุมการจ่ายน้ำ</a:t>
              </a:r>
              <a:endParaRPr lang="en-US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229601" y="5486400"/>
              <a:ext cx="16276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Thingcontrol.io</a:t>
              </a:r>
            </a:p>
          </p:txBody>
        </p:sp>
        <p:pic>
          <p:nvPicPr>
            <p:cNvPr id="21" name="Picture 20" descr="temp.pn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191000" y="5715000"/>
              <a:ext cx="533400" cy="9144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426ADED-101D-403F-8BF9-B3AF4BEADBCC}"/>
              </a:ext>
            </a:extLst>
          </p:cNvPr>
          <p:cNvSpPr txBox="1"/>
          <p:nvPr/>
        </p:nvSpPr>
        <p:spPr>
          <a:xfrm>
            <a:off x="347078" y="238123"/>
            <a:ext cx="3310522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th-TH" sz="3600" b="1" dirty="0">
                <a:latin typeface="Arial" panose="020B0604020202020204" pitchFamily="34" charset="0"/>
              </a:rPr>
              <a:t>ตัวอย่างการทำงานของ</a:t>
            </a:r>
            <a:endParaRPr lang="en-US" sz="3600" b="1" dirty="0">
              <a:latin typeface="Arial" panose="020B0604020202020204" pitchFamily="34" charset="0"/>
            </a:endParaRPr>
          </a:p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Smart Farm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389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Smart Farm</vt:lpstr>
      <vt:lpstr>PowerPoint Presentation</vt:lpstr>
      <vt:lpstr>ตัวอย่างของ Smart Farm</vt:lpstr>
      <vt:lpstr>ประโยชน์ของการทำการเกษตรแบบ Smart Farm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pramual</dc:creator>
  <cp:lastModifiedBy>Tawan Kriangkraiwanich</cp:lastModifiedBy>
  <cp:revision>28</cp:revision>
  <dcterms:created xsi:type="dcterms:W3CDTF">2020-08-19T16:50:53Z</dcterms:created>
  <dcterms:modified xsi:type="dcterms:W3CDTF">2021-06-11T21:31:02Z</dcterms:modified>
</cp:coreProperties>
</file>

<file path=docProps/thumbnail.jpeg>
</file>